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2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F80DD-026D-4471-A9A6-32D3C9C15183}" type="datetimeFigureOut">
              <a:rPr lang="bg-BG" smtClean="0"/>
              <a:pPr/>
              <a:t>24.10.2017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39E57-5894-4E70-ADF0-109E9714DD06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bg.wikipedia.org/wiki/%D0%A4%D0%B8%D0%B0%D0%BB%D0%B0" TargetMode="External"/><Relationship Id="rId3" Type="http://schemas.openxmlformats.org/officeDocument/2006/relationships/hyperlink" Target="https://bg.wikipedia.org/w/index.php?title=%D0%A2%D1%80%D0%B0%D0%BA%D0%B8%D0%B9%D1%81%D0%BA%D0%B8_%D1%81%D1%8A%D0%BA%D1%80%D0%BE%D0%B2%D0%B8%D1%89%D0%B0&amp;action=edit&amp;redlink=1" TargetMode="External"/><Relationship Id="rId7" Type="http://schemas.openxmlformats.org/officeDocument/2006/relationships/hyperlink" Target="https://bg.wikipedia.org/wiki/%D0%A0%D0%BE%D0%B3%D0%BE%D0%B7%D0%B5%D0%BD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bg.wikipedia.org/wiki/%D0%9E%D0%B1%D0%BB%D0%B0%D1%81%D1%82_%D0%92%D1%80%D0%B0%D1%86%D0%B0" TargetMode="External"/><Relationship Id="rId5" Type="http://schemas.openxmlformats.org/officeDocument/2006/relationships/hyperlink" Target="https://bg.wikipedia.org/wiki/%D0%A1%D1%8A%D0%BA%D1%80%D0%BE%D0%B2%D0%B8%D1%89%D0%B5" TargetMode="External"/><Relationship Id="rId4" Type="http://schemas.openxmlformats.org/officeDocument/2006/relationships/hyperlink" Target="https://bg.wikipedia.org/wiki/%D0%A1%D1%80%D0%B5%D0%B1%D1%80%D0%BE" TargetMode="External"/><Relationship Id="rId9" Type="http://schemas.openxmlformats.org/officeDocument/2006/relationships/hyperlink" Target="https://bg.wikipedia.org/wiki/%D0%97%D0%BB%D0%B0%D1%82%D0%BE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Рогозенското</a:t>
            </a:r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съкровище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е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Тракийски съкровища (страницата не съществува)"/>
              </a:rPr>
              <a:t>тракийско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Сребро"/>
              </a:rPr>
              <a:t>сребърно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Съкровище"/>
              </a:rPr>
              <a:t>съкровище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открито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началото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1986 година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във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Област Враца"/>
              </a:rPr>
              <a:t>врачанското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село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Рогозен"/>
              </a:rPr>
              <a:t>Рогозен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Това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най-голямото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своите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размери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съкровище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откривано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територията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България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Състои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се от 108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 tooltip="Фиала"/>
              </a:rPr>
              <a:t>фиали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54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канички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3 чаши, т.е. общо 165 предмета от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сребро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висока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проба,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някои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от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които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–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 tooltip="Злато"/>
              </a:rPr>
              <a:t>позлатени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39E57-5894-4E70-ADF0-109E9714DD06}" type="slidenum">
              <a:rPr lang="bg-BG" smtClean="0"/>
              <a:pPr/>
              <a:t>2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3DE5-FEB0-4218-89CA-D5FFB54BACFD}" type="datetimeFigureOut">
              <a:rPr lang="bg-BG" smtClean="0"/>
              <a:pPr/>
              <a:t>24.10.2017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6A4D-99CD-48C8-8EBA-32FE8474F1E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3DE5-FEB0-4218-89CA-D5FFB54BACFD}" type="datetimeFigureOut">
              <a:rPr lang="bg-BG" smtClean="0"/>
              <a:pPr/>
              <a:t>24.10.2017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6A4D-99CD-48C8-8EBA-32FE8474F1E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3DE5-FEB0-4218-89CA-D5FFB54BACFD}" type="datetimeFigureOut">
              <a:rPr lang="bg-BG" smtClean="0"/>
              <a:pPr/>
              <a:t>24.10.2017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6A4D-99CD-48C8-8EBA-32FE8474F1E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3DE5-FEB0-4218-89CA-D5FFB54BACFD}" type="datetimeFigureOut">
              <a:rPr lang="bg-BG" smtClean="0"/>
              <a:pPr/>
              <a:t>24.10.2017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6A4D-99CD-48C8-8EBA-32FE8474F1E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3DE5-FEB0-4218-89CA-D5FFB54BACFD}" type="datetimeFigureOut">
              <a:rPr lang="bg-BG" smtClean="0"/>
              <a:pPr/>
              <a:t>24.10.2017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6A4D-99CD-48C8-8EBA-32FE8474F1E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3DE5-FEB0-4218-89CA-D5FFB54BACFD}" type="datetimeFigureOut">
              <a:rPr lang="bg-BG" smtClean="0"/>
              <a:pPr/>
              <a:t>24.10.2017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6A4D-99CD-48C8-8EBA-32FE8474F1E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3DE5-FEB0-4218-89CA-D5FFB54BACFD}" type="datetimeFigureOut">
              <a:rPr lang="bg-BG" smtClean="0"/>
              <a:pPr/>
              <a:t>24.10.2017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6A4D-99CD-48C8-8EBA-32FE8474F1E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3DE5-FEB0-4218-89CA-D5FFB54BACFD}" type="datetimeFigureOut">
              <a:rPr lang="bg-BG" smtClean="0"/>
              <a:pPr/>
              <a:t>24.10.2017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6A4D-99CD-48C8-8EBA-32FE8474F1E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3DE5-FEB0-4218-89CA-D5FFB54BACFD}" type="datetimeFigureOut">
              <a:rPr lang="bg-BG" smtClean="0"/>
              <a:pPr/>
              <a:t>24.10.2017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6A4D-99CD-48C8-8EBA-32FE8474F1E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3DE5-FEB0-4218-89CA-D5FFB54BACFD}" type="datetimeFigureOut">
              <a:rPr lang="bg-BG" smtClean="0"/>
              <a:pPr/>
              <a:t>24.10.2017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6A4D-99CD-48C8-8EBA-32FE8474F1E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3DE5-FEB0-4218-89CA-D5FFB54BACFD}" type="datetimeFigureOut">
              <a:rPr lang="bg-BG" smtClean="0"/>
              <a:pPr/>
              <a:t>24.10.2017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6A4D-99CD-48C8-8EBA-32FE8474F1E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23DE5-FEB0-4218-89CA-D5FFB54BACFD}" type="datetimeFigureOut">
              <a:rPr lang="bg-BG" smtClean="0"/>
              <a:pPr/>
              <a:t>24.10.2017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96A4D-99CD-48C8-8EBA-32FE8474F1EA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bg.wikipedia.org/wiki/%D0%A4%D0%B8%D0%B0%D0%BB%D0%B0" TargetMode="External"/><Relationship Id="rId3" Type="http://schemas.openxmlformats.org/officeDocument/2006/relationships/hyperlink" Target="https://bg.wikipedia.org/w/index.php?title=%D0%A2%D1%80%D0%B0%D0%BA%D0%B8%D0%B9%D1%81%D0%BA%D0%B8_%D1%81%D1%8A%D0%BA%D1%80%D0%BE%D0%B2%D0%B8%D1%89%D0%B0&amp;action=edit&amp;redlink=1" TargetMode="External"/><Relationship Id="rId7" Type="http://schemas.openxmlformats.org/officeDocument/2006/relationships/hyperlink" Target="https://bg.wikipedia.org/wiki/%D0%A0%D0%BE%D0%B3%D0%BE%D0%B7%D0%B5%D0%B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g.wikipedia.org/wiki/%D0%9E%D0%B1%D0%BB%D0%B0%D1%81%D1%82_%D0%92%D1%80%D0%B0%D1%86%D0%B0" TargetMode="External"/><Relationship Id="rId5" Type="http://schemas.openxmlformats.org/officeDocument/2006/relationships/hyperlink" Target="https://bg.wikipedia.org/wiki/%D0%A1%D1%8A%D0%BA%D1%80%D0%BE%D0%B2%D0%B8%D1%89%D0%B5" TargetMode="External"/><Relationship Id="rId10" Type="http://schemas.openxmlformats.org/officeDocument/2006/relationships/image" Target="../media/image1.jpeg"/><Relationship Id="rId4" Type="http://schemas.openxmlformats.org/officeDocument/2006/relationships/hyperlink" Target="https://bg.wikipedia.org/wiki/%D0%A1%D1%80%D0%B5%D0%B1%D1%80%D0%BE" TargetMode="External"/><Relationship Id="rId9" Type="http://schemas.openxmlformats.org/officeDocument/2006/relationships/hyperlink" Target="https://bg.wikipedia.org/wiki/%D0%97%D0%BB%D0%B0%D1%82%D0%BE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bg.wikipedia.org/wiki/%D0%9F%D0%B0%D0%BD%D0%B0%D0%B3%D1%8E%D1%80%D0%B8%D1%89%D0%B5" TargetMode="External"/><Relationship Id="rId3" Type="http://schemas.openxmlformats.org/officeDocument/2006/relationships/hyperlink" Target="https://bg.wikipedia.org/wiki/%D0%A2%D1%80%D0%B0%D0%BA%D0%B8" TargetMode="External"/><Relationship Id="rId7" Type="http://schemas.openxmlformats.org/officeDocument/2006/relationships/hyperlink" Target="https://bg.wikipedia.org/wiki/1949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g.wikipedia.org/wiki/8_%D0%B4%D0%B5%D0%BA%D0%B5%D0%BC%D0%B2%D1%80%D0%B8" TargetMode="External"/><Relationship Id="rId5" Type="http://schemas.openxmlformats.org/officeDocument/2006/relationships/hyperlink" Target="https://bg.wikipedia.org/wiki/%D0%9F%D0%B0%D0%BD%D0%B0%D0%B3%D1%8E%D1%80%D1%81%D0%BA%D0%BE_%D1%81%D1%8A%D0%BA%D1%80%D0%BE%D0%B2%D0%B8%D1%89%D0%B5" TargetMode="External"/><Relationship Id="rId4" Type="http://schemas.openxmlformats.org/officeDocument/2006/relationships/hyperlink" Target="https://bg.wikipedia.org/wiki/%D0%97%D0%BB%D0%B0%D1%82%D0%B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g.wikipedia.org/wiki/%D0%9E%D0%B1%D0%BB%D0%B0%D1%81%D1%82_%D0%9F%D0%BB%D0%B5%D0%B2%D0%B5%D0%BD" TargetMode="External"/><Relationship Id="rId2" Type="http://schemas.openxmlformats.org/officeDocument/2006/relationships/hyperlink" Target="https://bg.wikipedia.org/wiki/%D0%92%D1%8A%D0%BB%D1%87%D0%B8%D1%82%D1%80%D1%8A%D0%B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g.wikipedia.org/wiki/%D0%A2%D1%80%D0%B0%D0%BA%D0%B8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g.wikipedia.org/wiki/%D0%A1%D1%8A%D0%BA%D1%80%D0%BE%D0%B2%D0%B8%D1%89%D0%B5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g.wikipedia.org/wiki/%D0%9A%D1%80%D0%B0%D0%BB%D0%B5%D0%B2%D0%BE_(%D0%9E%D0%B1%D0%BB%D0%B0%D1%81%D1%82_%D0%A2%D1%8A%D1%80%D0%B3%D0%BE%D0%B2%D0%B8%D1%89%D0%B5)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g.wikipedia.org/wiki/3_%D0%B2%D0%B5%D0%BA_%D0%BF%D1%80.%D0%BD.%D0%B5." TargetMode="External"/><Relationship Id="rId5" Type="http://schemas.openxmlformats.org/officeDocument/2006/relationships/hyperlink" Target="https://bg.wikipedia.org/wiki/284" TargetMode="External"/><Relationship Id="rId4" Type="http://schemas.openxmlformats.org/officeDocument/2006/relationships/hyperlink" Target="https://bg.wikipedia.org/wiki/%D0%9E%D0%B1%D1%89%D0%B8%D0%BD%D0%B0_%D0%A2%D1%8A%D1%80%D0%B3%D0%BE%D0%B2%D0%B8%D1%89%D0%B5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g.wikipedia.org/wiki/%D0%A1%D1%8A%D0%BA%D1%80%D0%BE%D0%B2%D0%B8%D1%89%D0%B5" TargetMode="External"/><Relationship Id="rId7" Type="http://schemas.openxmlformats.org/officeDocument/2006/relationships/hyperlink" Target="https://bg.wikipedia.org/wiki/%D0%A0%D0%B5%D0%B3%D0%B8%D0%BE%D0%BD%D0%B0%D0%BB%D0%B5%D0%BD_%D0%B8%D1%81%D1%82%D0%BE%D1%80%D0%B8%D1%87%D0%B5%D1%81%D0%BA%D0%B8_%D0%BC%D1%83%D0%B7%D0%B5%D0%B9,_%D0%9B%D0%BE%D0%B2%D0%B5%D1%87" TargetMode="External"/><Relationship Id="rId2" Type="http://schemas.openxmlformats.org/officeDocument/2006/relationships/hyperlink" Target="https://bg.wikipedia.org/wiki/%D0%A2%D1%80%D0%B0%D0%BA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g.wikipedia.org/wiki/%D0%9B%D0%BE%D0%B2%D0%B5%D1%88%D0%BA%D0%B0_%D0%BE%D0%B1%D0%BB%D0%B0%D1%81%D1%82" TargetMode="External"/><Relationship Id="rId5" Type="http://schemas.openxmlformats.org/officeDocument/2006/relationships/hyperlink" Target="https://bg.wikipedia.org/wiki/%D0%9B%D0%B5%D1%82%D0%BD%D0%B8%D1%86%D0%B0" TargetMode="External"/><Relationship Id="rId4" Type="http://schemas.openxmlformats.org/officeDocument/2006/relationships/hyperlink" Target="https://bg.wikipedia.org/wiki/1963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bg.wikipedia.org/wiki/1955" TargetMode="External"/><Relationship Id="rId3" Type="http://schemas.openxmlformats.org/officeDocument/2006/relationships/hyperlink" Target="https://bg.wikipedia.org/wiki/%D0%A4%D0%B8%D0%B0%D0%BB%D0%B0" TargetMode="External"/><Relationship Id="rId7" Type="http://schemas.openxmlformats.org/officeDocument/2006/relationships/hyperlink" Target="https://bg.wikipedia.org/wiki/1953" TargetMode="External"/><Relationship Id="rId2" Type="http://schemas.openxmlformats.org/officeDocument/2006/relationships/hyperlink" Target="https://bg.wikipedia.org/wiki/%D0%A7%D0%B0%D1%88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g.wikipedia.org/wiki/%D0%9B%D1%83%D0%BA%D0%BE%D0%B2%D0%B8%D1%82" TargetMode="External"/><Relationship Id="rId5" Type="http://schemas.openxmlformats.org/officeDocument/2006/relationships/hyperlink" Target="https://bg.wikipedia.org/wiki/%D0%A1%D1%84%D0%B8%D0%BD%D0%BA%D1%81" TargetMode="External"/><Relationship Id="rId10" Type="http://schemas.openxmlformats.org/officeDocument/2006/relationships/image" Target="../media/image6.jpeg"/><Relationship Id="rId4" Type="http://schemas.openxmlformats.org/officeDocument/2006/relationships/hyperlink" Target="https://bg.wikipedia.org/wiki/%D0%9A%D0%B0%D0%BD%D0%B0" TargetMode="External"/><Relationship Id="rId9" Type="http://schemas.openxmlformats.org/officeDocument/2006/relationships/hyperlink" Target="https://bg.wikipedia.org/wiki/1968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bg.wikipedia.org/wiki/%D0%91%D0%BE%D0%B3%D0%B4%D0%B0%D0%BD_%D0%A4%D0%B8%D0%BB%D0%BE%D0%B2" TargetMode="External"/><Relationship Id="rId3" Type="http://schemas.openxmlformats.org/officeDocument/2006/relationships/hyperlink" Target="https://bg.wikipedia.org/wiki/%D0%A1%D1%80%D0%B5%D0%B1%D1%80%D0%BE" TargetMode="External"/><Relationship Id="rId7" Type="http://schemas.openxmlformats.org/officeDocument/2006/relationships/hyperlink" Target="https://bg.wikipedia.org/wiki/%D0%9D%D0%B0%D1%86%D0%B8%D0%BE%D0%BD%D0%B0%D0%BB%D0%B5%D0%BD_%D0%B0%D1%80%D1%85%D0%B5%D0%BE%D0%BB%D0%BE%D0%B3%D0%B8%D1%87%D0%B5%D1%81%D0%BA%D0%B8_%D0%BC%D1%83%D0%B7%D0%B5%D0%B9" TargetMode="External"/><Relationship Id="rId2" Type="http://schemas.openxmlformats.org/officeDocument/2006/relationships/hyperlink" Target="https://bg.wikipedia.org/wiki/%D0%A2%D1%80%D0%B0%D0%BA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g.wikipedia.org/wiki/%D0%A0%D0%B0%D0%B4%D1%8E%D0%B2%D0%B5%D0%BD%D0%B5" TargetMode="External"/><Relationship Id="rId5" Type="http://schemas.openxmlformats.org/officeDocument/2006/relationships/hyperlink" Target="https://bg.wikipedia.org/wiki/%D0%90%D1%80%D0%B8%D0%B1%D0%B0%D0%BB" TargetMode="External"/><Relationship Id="rId4" Type="http://schemas.openxmlformats.org/officeDocument/2006/relationships/hyperlink" Target="https://bg.wikipedia.org/wiki/%D0%A4%D0%B8%D0%B0%D0%BB%D0%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Тракийските съкровища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b="1" dirty="0" smtClean="0">
                <a:solidFill>
                  <a:srgbClr val="FF0000"/>
                </a:solidFill>
              </a:rPr>
              <a:t>Венелина Николаева Стоянова</a:t>
            </a:r>
          </a:p>
          <a:p>
            <a:r>
              <a:rPr lang="bg-BG" b="1" dirty="0" smtClean="0">
                <a:solidFill>
                  <a:srgbClr val="FF0000"/>
                </a:solidFill>
              </a:rPr>
              <a:t>3в клас</a:t>
            </a:r>
            <a:endParaRPr lang="bg-BG" b="1" dirty="0">
              <a:solidFill>
                <a:srgbClr val="FF0000"/>
              </a:solidFill>
            </a:endParaRPr>
          </a:p>
        </p:txBody>
      </p:sp>
      <p:sp>
        <p:nvSpPr>
          <p:cNvPr id="4" name="Овално изнесено означение 3"/>
          <p:cNvSpPr/>
          <p:nvPr/>
        </p:nvSpPr>
        <p:spPr>
          <a:xfrm>
            <a:off x="0" y="332656"/>
            <a:ext cx="2339752" cy="1800200"/>
          </a:xfrm>
          <a:prstGeom prst="wedgeEllipseCallou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bg-BG" sz="2400" dirty="0" smtClean="0"/>
              <a:t>  </a:t>
            </a:r>
            <a:r>
              <a:rPr lang="bg-BG" sz="2400" dirty="0" smtClean="0"/>
              <a:t>Щ</a:t>
            </a:r>
            <a:r>
              <a:rPr lang="bg-BG" sz="2400" dirty="0" smtClean="0"/>
              <a:t>е науча нещо интересно.</a:t>
            </a:r>
            <a:endParaRPr lang="bg-BG" sz="2400" dirty="0"/>
          </a:p>
        </p:txBody>
      </p:sp>
      <p:sp>
        <p:nvSpPr>
          <p:cNvPr id="5" name="Блоксхема: процес 4"/>
          <p:cNvSpPr/>
          <p:nvPr/>
        </p:nvSpPr>
        <p:spPr>
          <a:xfrm>
            <a:off x="5004048" y="0"/>
            <a:ext cx="4139952" cy="2420888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400" dirty="0" smtClean="0"/>
              <a:t>Пригответе се за нещо интересно.</a:t>
            </a:r>
            <a:endParaRPr lang="bg-BG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g-BG" dirty="0" smtClean="0"/>
              <a:t>		</a:t>
            </a:r>
          </a:p>
          <a:p>
            <a:pPr>
              <a:buNone/>
            </a:pPr>
            <a:endParaRPr lang="bg-BG" dirty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/>
              <a:t>	</a:t>
            </a:r>
            <a:r>
              <a:rPr lang="bg-BG" dirty="0" smtClean="0"/>
              <a:t>	Благодаря за Вашето внимание!</a:t>
            </a:r>
            <a:endParaRPr lang="bg-BG" dirty="0"/>
          </a:p>
        </p:txBody>
      </p:sp>
      <p:sp>
        <p:nvSpPr>
          <p:cNvPr id="4" name="Усмихнато лице 3"/>
          <p:cNvSpPr/>
          <p:nvPr/>
        </p:nvSpPr>
        <p:spPr>
          <a:xfrm>
            <a:off x="7380312" y="3140968"/>
            <a:ext cx="936104" cy="1130424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>
              <a:solidFill>
                <a:srgbClr val="FFFF00"/>
              </a:solidFill>
            </a:endParaRPr>
          </a:p>
        </p:txBody>
      </p:sp>
      <p:sp>
        <p:nvSpPr>
          <p:cNvPr id="7" name="Овално изнесено означение 6"/>
          <p:cNvSpPr/>
          <p:nvPr/>
        </p:nvSpPr>
        <p:spPr>
          <a:xfrm>
            <a:off x="0" y="0"/>
            <a:ext cx="2555776" cy="2060848"/>
          </a:xfrm>
          <a:prstGeom prst="wedgeEllipse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 smtClean="0"/>
              <a:t>Тракийското съкровище.</a:t>
            </a:r>
            <a:endParaRPr lang="bg-BG" sz="2400" dirty="0"/>
          </a:p>
        </p:txBody>
      </p:sp>
      <p:sp>
        <p:nvSpPr>
          <p:cNvPr id="8" name="Изнесено означение със стрелка нагоре 7"/>
          <p:cNvSpPr/>
          <p:nvPr/>
        </p:nvSpPr>
        <p:spPr>
          <a:xfrm>
            <a:off x="0" y="4149080"/>
            <a:ext cx="2411760" cy="270892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Знаех си аз че ще научите нещо интересно!!!</a:t>
            </a:r>
            <a:endParaRPr lang="bg-BG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2146250"/>
          </a:xfrm>
        </p:spPr>
        <p:txBody>
          <a:bodyPr>
            <a:normAutofit fontScale="90000"/>
          </a:bodyPr>
          <a:lstStyle/>
          <a:p>
            <a:r>
              <a:rPr lang="bg-BG" dirty="0" err="1"/>
              <a:t>Рогозенско</a:t>
            </a:r>
            <a:r>
              <a:rPr lang="bg-BG" dirty="0"/>
              <a:t> съкровище</a:t>
            </a:r>
            <a:br>
              <a:rPr lang="bg-BG" dirty="0"/>
            </a:br>
            <a:r>
              <a:rPr lang="ru-RU" dirty="0"/>
              <a:t> </a:t>
            </a:r>
            <a:r>
              <a:rPr lang="ru-RU" sz="2200" dirty="0"/>
              <a:t>е </a:t>
            </a:r>
            <a:r>
              <a:rPr lang="ru-RU" sz="2200" dirty="0" err="1">
                <a:hlinkClick r:id="rId3" tooltip="Тракийски съкровища (страницата не съществува)"/>
              </a:rPr>
              <a:t>тракийско</a:t>
            </a:r>
            <a:r>
              <a:rPr lang="ru-RU" sz="2200" dirty="0"/>
              <a:t> </a:t>
            </a:r>
            <a:r>
              <a:rPr lang="ru-RU" sz="2200" dirty="0" err="1">
                <a:hlinkClick r:id="rId4" tooltip="Сребро"/>
              </a:rPr>
              <a:t>сребърно</a:t>
            </a:r>
            <a:r>
              <a:rPr lang="ru-RU" sz="2200" dirty="0"/>
              <a:t> </a:t>
            </a:r>
            <a:r>
              <a:rPr lang="ru-RU" sz="2200" dirty="0" err="1">
                <a:hlinkClick r:id="rId5" tooltip="Съкровище"/>
              </a:rPr>
              <a:t>съкровище</a:t>
            </a:r>
            <a:r>
              <a:rPr lang="ru-RU" sz="2200" dirty="0"/>
              <a:t>, </a:t>
            </a:r>
            <a:r>
              <a:rPr lang="ru-RU" sz="2200" dirty="0" err="1"/>
              <a:t>открито</a:t>
            </a:r>
            <a:r>
              <a:rPr lang="ru-RU" sz="2200" dirty="0"/>
              <a:t> в </a:t>
            </a:r>
            <a:r>
              <a:rPr lang="ru-RU" sz="2200" dirty="0" err="1"/>
              <a:t>началото</a:t>
            </a:r>
            <a:r>
              <a:rPr lang="ru-RU" sz="2200" dirty="0"/>
              <a:t> на 1986 година </a:t>
            </a:r>
            <a:r>
              <a:rPr lang="ru-RU" sz="2200" dirty="0" err="1"/>
              <a:t>във</a:t>
            </a:r>
            <a:r>
              <a:rPr lang="ru-RU" sz="2200" dirty="0"/>
              <a:t> </a:t>
            </a:r>
            <a:r>
              <a:rPr lang="ru-RU" sz="2200" dirty="0" err="1">
                <a:hlinkClick r:id="rId6" tooltip="Област Враца"/>
              </a:rPr>
              <a:t>врачанското</a:t>
            </a:r>
            <a:r>
              <a:rPr lang="ru-RU" sz="2200" dirty="0"/>
              <a:t> село </a:t>
            </a:r>
            <a:r>
              <a:rPr lang="ru-RU" sz="2200" dirty="0" err="1">
                <a:hlinkClick r:id="rId7" tooltip="Рогозен"/>
              </a:rPr>
              <a:t>Рогозен</a:t>
            </a:r>
            <a:r>
              <a:rPr lang="ru-RU" sz="2200" dirty="0"/>
              <a:t>. </a:t>
            </a:r>
            <a:r>
              <a:rPr lang="ru-RU" sz="2200" dirty="0" err="1"/>
              <a:t>Това</a:t>
            </a:r>
            <a:r>
              <a:rPr lang="ru-RU" sz="2200" dirty="0"/>
              <a:t> е </a:t>
            </a:r>
            <a:r>
              <a:rPr lang="ru-RU" sz="2200" dirty="0" err="1"/>
              <a:t>най-голямото</a:t>
            </a:r>
            <a:r>
              <a:rPr lang="ru-RU" sz="2200" dirty="0"/>
              <a:t> по </a:t>
            </a:r>
            <a:r>
              <a:rPr lang="ru-RU" sz="2200" dirty="0" err="1"/>
              <a:t>своите</a:t>
            </a:r>
            <a:r>
              <a:rPr lang="ru-RU" sz="2200" dirty="0"/>
              <a:t> </a:t>
            </a:r>
            <a:r>
              <a:rPr lang="ru-RU" sz="2200" dirty="0" err="1"/>
              <a:t>размери</a:t>
            </a:r>
            <a:r>
              <a:rPr lang="ru-RU" sz="2200" dirty="0"/>
              <a:t> </a:t>
            </a:r>
            <a:r>
              <a:rPr lang="ru-RU" sz="2200" dirty="0" err="1"/>
              <a:t>съкровище</a:t>
            </a:r>
            <a:r>
              <a:rPr lang="ru-RU" sz="2200" dirty="0"/>
              <a:t>, </a:t>
            </a:r>
            <a:r>
              <a:rPr lang="ru-RU" sz="2200" dirty="0" err="1"/>
              <a:t>откривано</a:t>
            </a:r>
            <a:r>
              <a:rPr lang="ru-RU" sz="2200" dirty="0"/>
              <a:t> на </a:t>
            </a:r>
            <a:r>
              <a:rPr lang="ru-RU" sz="2200" dirty="0" err="1"/>
              <a:t>територията</a:t>
            </a:r>
            <a:r>
              <a:rPr lang="ru-RU" sz="2200" dirty="0"/>
              <a:t> </a:t>
            </a:r>
            <a:r>
              <a:rPr lang="ru-RU" sz="2200" dirty="0" err="1"/>
              <a:t>на</a:t>
            </a:r>
            <a:r>
              <a:rPr lang="ru-RU" sz="2200" dirty="0"/>
              <a:t> </a:t>
            </a:r>
            <a:r>
              <a:rPr lang="ru-RU" sz="2200" dirty="0" err="1"/>
              <a:t>България</a:t>
            </a:r>
            <a:r>
              <a:rPr lang="ru-RU" sz="2200" dirty="0"/>
              <a:t>. </a:t>
            </a:r>
            <a:r>
              <a:rPr lang="ru-RU" sz="2200" dirty="0" err="1"/>
              <a:t>Състои</a:t>
            </a:r>
            <a:r>
              <a:rPr lang="ru-RU" sz="2200" dirty="0"/>
              <a:t> се от 108 </a:t>
            </a:r>
            <a:r>
              <a:rPr lang="ru-RU" sz="2200" dirty="0" err="1">
                <a:hlinkClick r:id="rId8" tooltip="Фиала"/>
              </a:rPr>
              <a:t>фиали</a:t>
            </a:r>
            <a:r>
              <a:rPr lang="ru-RU" sz="2200" dirty="0"/>
              <a:t>, 54 </a:t>
            </a:r>
            <a:r>
              <a:rPr lang="ru-RU" sz="2200" dirty="0" err="1"/>
              <a:t>канички</a:t>
            </a:r>
            <a:r>
              <a:rPr lang="ru-RU" sz="2200" dirty="0"/>
              <a:t> и 3 чаши, т.е. общо 165 предмета от </a:t>
            </a:r>
            <a:r>
              <a:rPr lang="ru-RU" sz="2200" dirty="0" err="1"/>
              <a:t>сребро</a:t>
            </a:r>
            <a:r>
              <a:rPr lang="ru-RU" sz="2200" dirty="0"/>
              <a:t> с </a:t>
            </a:r>
            <a:r>
              <a:rPr lang="ru-RU" sz="2200" dirty="0" err="1"/>
              <a:t>висока</a:t>
            </a:r>
            <a:r>
              <a:rPr lang="ru-RU" sz="2200" dirty="0"/>
              <a:t> проба, </a:t>
            </a:r>
            <a:r>
              <a:rPr lang="ru-RU" sz="2200" dirty="0" err="1"/>
              <a:t>някои</a:t>
            </a:r>
            <a:r>
              <a:rPr lang="ru-RU" sz="2200" dirty="0"/>
              <a:t> от </a:t>
            </a:r>
            <a:r>
              <a:rPr lang="ru-RU" sz="2200" dirty="0" err="1"/>
              <a:t>които</a:t>
            </a:r>
            <a:r>
              <a:rPr lang="ru-RU" sz="2200" dirty="0"/>
              <a:t> – </a:t>
            </a:r>
            <a:r>
              <a:rPr lang="ru-RU" sz="2200" dirty="0" err="1">
                <a:hlinkClick r:id="rId9" tooltip="Злато"/>
              </a:rPr>
              <a:t>позлатени</a:t>
            </a:r>
            <a:r>
              <a:rPr lang="ru-RU" dirty="0"/>
              <a:t>.</a:t>
            </a:r>
            <a:endParaRPr lang="bg-BG" dirty="0"/>
          </a:p>
        </p:txBody>
      </p:sp>
      <p:pic>
        <p:nvPicPr>
          <p:cNvPr id="6" name="Контейнер за съдържание 5" descr="home-naqSGe-rSBzRs_10_s.jpg"/>
          <p:cNvPicPr>
            <a:picLocks noGrp="1" noChangeAspect="1"/>
          </p:cNvPicPr>
          <p:nvPr>
            <p:ph idx="1"/>
          </p:nvPr>
        </p:nvPicPr>
        <p:blipFill>
          <a:blip r:embed="rId10" cstate="print"/>
          <a:stretch>
            <a:fillRect/>
          </a:stretch>
        </p:blipFill>
        <p:spPr bwMode="auto">
          <a:xfrm>
            <a:off x="2411760" y="2996952"/>
            <a:ext cx="4464496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2420888"/>
          </a:xfrm>
        </p:spPr>
        <p:txBody>
          <a:bodyPr>
            <a:normAutofit/>
          </a:bodyPr>
          <a:lstStyle/>
          <a:p>
            <a:r>
              <a:rPr lang="bg-BG" dirty="0"/>
              <a:t>Панагюрско съкровище</a:t>
            </a:r>
            <a:br>
              <a:rPr lang="bg-BG" dirty="0"/>
            </a:br>
            <a:endParaRPr lang="bg-BG" dirty="0"/>
          </a:p>
        </p:txBody>
      </p:sp>
      <p:pic>
        <p:nvPicPr>
          <p:cNvPr id="4" name="Контейнер за съдържание 3" descr="6ad22eb7-6c6e-4a98-943c-4a457c22ca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3329608"/>
            <a:ext cx="5256584" cy="3528392"/>
          </a:xfrm>
        </p:spPr>
      </p:pic>
      <p:sp>
        <p:nvSpPr>
          <p:cNvPr id="5" name="Правоъгълник 4"/>
          <p:cNvSpPr/>
          <p:nvPr/>
        </p:nvSpPr>
        <p:spPr>
          <a:xfrm>
            <a:off x="1691680" y="1124744"/>
            <a:ext cx="58326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е </a:t>
            </a:r>
            <a:r>
              <a:rPr lang="ru-RU" sz="2400" dirty="0" err="1">
                <a:hlinkClick r:id="rId3" tooltip="Траки"/>
              </a:rPr>
              <a:t>тракийски</a:t>
            </a:r>
            <a:r>
              <a:rPr lang="ru-RU" sz="2400" dirty="0"/>
              <a:t>, </a:t>
            </a:r>
            <a:r>
              <a:rPr lang="ru-RU" sz="2400" dirty="0" err="1"/>
              <a:t>античен</a:t>
            </a:r>
            <a:r>
              <a:rPr lang="ru-RU" sz="2400" dirty="0"/>
              <a:t>, </a:t>
            </a:r>
            <a:r>
              <a:rPr lang="ru-RU" sz="2400" dirty="0" err="1">
                <a:hlinkClick r:id="rId4" tooltip="Злато"/>
              </a:rPr>
              <a:t>златен</a:t>
            </a:r>
            <a:r>
              <a:rPr lang="ru-RU" sz="2400" dirty="0"/>
              <a:t> комплект </a:t>
            </a:r>
            <a:r>
              <a:rPr lang="ru-RU" sz="2400" dirty="0" err="1"/>
              <a:t>съдове</a:t>
            </a:r>
            <a:r>
              <a:rPr lang="ru-RU" sz="2400" dirty="0"/>
              <a:t>, </a:t>
            </a:r>
            <a:r>
              <a:rPr lang="ru-RU" sz="2400" dirty="0" err="1"/>
              <a:t>състоящ</a:t>
            </a:r>
            <a:r>
              <a:rPr lang="ru-RU" sz="2400" dirty="0"/>
              <a:t> се от </a:t>
            </a:r>
            <a:r>
              <a:rPr lang="ru-RU" sz="2400" dirty="0" err="1"/>
              <a:t>девет</a:t>
            </a:r>
            <a:r>
              <a:rPr lang="ru-RU" sz="2400" dirty="0"/>
              <a:t> </a:t>
            </a:r>
            <a:r>
              <a:rPr lang="ru-RU" sz="2400" dirty="0" err="1"/>
              <a:t>съда</a:t>
            </a:r>
            <a:r>
              <a:rPr lang="ru-RU" sz="2400" dirty="0"/>
              <a:t> с общо </a:t>
            </a:r>
            <a:r>
              <a:rPr lang="ru-RU" sz="2400" dirty="0" err="1"/>
              <a:t>тегло</a:t>
            </a:r>
            <a:r>
              <a:rPr lang="ru-RU" sz="2400" dirty="0"/>
              <a:t> 6,164 кг</a:t>
            </a:r>
            <a:r>
              <a:rPr lang="ru-RU" sz="2400" baseline="30000" dirty="0">
                <a:hlinkClick r:id="rId5"/>
              </a:rPr>
              <a:t>[1]</a:t>
            </a:r>
            <a:r>
              <a:rPr lang="ru-RU" sz="2400" dirty="0"/>
              <a:t>, </a:t>
            </a:r>
            <a:r>
              <a:rPr lang="ru-RU" sz="2400" dirty="0" err="1"/>
              <a:t>открито</a:t>
            </a:r>
            <a:r>
              <a:rPr lang="ru-RU" sz="2400" dirty="0"/>
              <a:t> на </a:t>
            </a:r>
            <a:r>
              <a:rPr lang="ru-RU" sz="2400" dirty="0">
                <a:hlinkClick r:id="rId6" tooltip="8 декември"/>
              </a:rPr>
              <a:t>8 </a:t>
            </a:r>
            <a:r>
              <a:rPr lang="ru-RU" sz="2400" dirty="0" err="1">
                <a:hlinkClick r:id="rId6" tooltip="8 декември"/>
              </a:rPr>
              <a:t>декември</a:t>
            </a:r>
            <a:r>
              <a:rPr lang="ru-RU" sz="2400" dirty="0"/>
              <a:t> </a:t>
            </a:r>
            <a:r>
              <a:rPr lang="ru-RU" sz="2400" dirty="0">
                <a:hlinkClick r:id="rId7" tooltip="1949"/>
              </a:rPr>
              <a:t>1949</a:t>
            </a:r>
            <a:r>
              <a:rPr lang="ru-RU" sz="2400" dirty="0"/>
              <a:t> г. на 2 км от гр. </a:t>
            </a:r>
            <a:r>
              <a:rPr lang="ru-RU" sz="2400" dirty="0" err="1">
                <a:hlinkClick r:id="rId8" tooltip="Панагюрище"/>
              </a:rPr>
              <a:t>Панагюрище</a:t>
            </a:r>
            <a:r>
              <a:rPr lang="ru-RU" sz="2400" dirty="0"/>
              <a:t> от Павел, Михаил и </a:t>
            </a:r>
            <a:r>
              <a:rPr lang="ru-RU" sz="2400" dirty="0" err="1"/>
              <a:t>Петко</a:t>
            </a:r>
            <a:r>
              <a:rPr lang="ru-RU" sz="2400" dirty="0"/>
              <a:t> </a:t>
            </a:r>
            <a:r>
              <a:rPr lang="ru-RU" sz="2400" dirty="0" err="1"/>
              <a:t>Дейкови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2146250"/>
          </a:xfrm>
        </p:spPr>
        <p:txBody>
          <a:bodyPr>
            <a:normAutofit/>
          </a:bodyPr>
          <a:lstStyle/>
          <a:p>
            <a:r>
              <a:rPr lang="ru-RU" sz="2800" b="1" dirty="0" err="1"/>
              <a:t>Вълчитрънското</a:t>
            </a:r>
            <a:r>
              <a:rPr lang="ru-RU" sz="2800" b="1" dirty="0"/>
              <a:t> </a:t>
            </a:r>
            <a:r>
              <a:rPr lang="ru-RU" sz="2800" b="1" dirty="0" err="1"/>
              <a:t>съкровище</a:t>
            </a:r>
            <a:r>
              <a:rPr lang="ru-RU" sz="1800" dirty="0"/>
              <a:t> </a:t>
            </a:r>
            <a:r>
              <a:rPr lang="ru-RU" sz="2000" dirty="0"/>
              <a:t>е намерено </a:t>
            </a:r>
            <a:r>
              <a:rPr lang="ru-RU" sz="2000" dirty="0" err="1"/>
              <a:t>през</a:t>
            </a:r>
            <a:r>
              <a:rPr lang="ru-RU" sz="2000" dirty="0"/>
              <a:t> 1924 година край с. </a:t>
            </a:r>
            <a:r>
              <a:rPr lang="ru-RU" sz="2000" dirty="0" err="1">
                <a:hlinkClick r:id="rId2" tooltip="Вълчитрън"/>
              </a:rPr>
              <a:t>Вълчитрън</a:t>
            </a:r>
            <a:r>
              <a:rPr lang="ru-RU" sz="2000" dirty="0"/>
              <a:t>, </a:t>
            </a:r>
            <a:r>
              <a:rPr lang="ru-RU" sz="2000" dirty="0" err="1">
                <a:hlinkClick r:id="rId3" tooltip="Област Плевен"/>
              </a:rPr>
              <a:t>област</a:t>
            </a:r>
            <a:r>
              <a:rPr lang="ru-RU" sz="2000" dirty="0">
                <a:hlinkClick r:id="rId3" tooltip="Област Плевен"/>
              </a:rPr>
              <a:t> </a:t>
            </a:r>
            <a:r>
              <a:rPr lang="ru-RU" sz="2000" dirty="0" err="1">
                <a:hlinkClick r:id="rId3" tooltip="Област Плевен"/>
              </a:rPr>
              <a:t>Плевен</a:t>
            </a:r>
            <a:r>
              <a:rPr lang="ru-RU" sz="2000" dirty="0"/>
              <a:t> и е </a:t>
            </a:r>
            <a:r>
              <a:rPr lang="ru-RU" sz="2000" dirty="0" err="1"/>
              <a:t>най-голямото</a:t>
            </a:r>
            <a:r>
              <a:rPr lang="ru-RU" sz="2000" dirty="0"/>
              <a:t> </a:t>
            </a:r>
            <a:r>
              <a:rPr lang="ru-RU" sz="2000" dirty="0" err="1"/>
              <a:t>тракийско</a:t>
            </a:r>
            <a:r>
              <a:rPr lang="ru-RU" sz="2000" dirty="0"/>
              <a:t> </a:t>
            </a:r>
            <a:r>
              <a:rPr lang="ru-RU" sz="2000" dirty="0" err="1"/>
              <a:t>златно</a:t>
            </a:r>
            <a:r>
              <a:rPr lang="ru-RU" sz="2000" dirty="0"/>
              <a:t> </a:t>
            </a:r>
            <a:r>
              <a:rPr lang="ru-RU" sz="2000" dirty="0" err="1"/>
              <a:t>съкровище</a:t>
            </a:r>
            <a:r>
              <a:rPr lang="ru-RU" sz="2000" dirty="0"/>
              <a:t>, </a:t>
            </a:r>
            <a:r>
              <a:rPr lang="ru-RU" sz="2000" dirty="0" err="1"/>
              <a:t>открито</a:t>
            </a:r>
            <a:r>
              <a:rPr lang="ru-RU" sz="2000" dirty="0"/>
              <a:t> на </a:t>
            </a:r>
            <a:r>
              <a:rPr lang="ru-RU" sz="2000" dirty="0" err="1"/>
              <a:t>територията</a:t>
            </a:r>
            <a:r>
              <a:rPr lang="ru-RU" sz="2000" dirty="0"/>
              <a:t> </a:t>
            </a:r>
            <a:r>
              <a:rPr lang="ru-RU" sz="2000" dirty="0" err="1"/>
              <a:t>на</a:t>
            </a:r>
            <a:r>
              <a:rPr lang="ru-RU" sz="2000" dirty="0"/>
              <a:t> </a:t>
            </a:r>
            <a:r>
              <a:rPr lang="ru-RU" sz="2000" dirty="0" err="1" smtClean="0"/>
              <a:t>България</a:t>
            </a:r>
            <a:r>
              <a:rPr lang="ru-RU" sz="2000" dirty="0" smtClean="0"/>
              <a:t>.</a:t>
            </a:r>
            <a:r>
              <a:rPr lang="bg-BG" sz="1800" dirty="0"/>
              <a:t/>
            </a:r>
            <a:br>
              <a:rPr lang="bg-BG" sz="1800" dirty="0"/>
            </a:br>
            <a:endParaRPr lang="ru-RU" sz="1800" dirty="0"/>
          </a:p>
        </p:txBody>
      </p:sp>
      <p:pic>
        <p:nvPicPr>
          <p:cNvPr id="4" name="Контейнер за съдържание 3" descr="valchitran1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979712" y="2465513"/>
            <a:ext cx="4968552" cy="439248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714202"/>
          </a:xfrm>
        </p:spPr>
        <p:txBody>
          <a:bodyPr>
            <a:normAutofit/>
          </a:bodyPr>
          <a:lstStyle/>
          <a:p>
            <a:r>
              <a:rPr lang="bg-BG" dirty="0"/>
              <a:t>Боровско съкровище</a:t>
            </a:r>
            <a:br>
              <a:rPr lang="bg-BG" dirty="0"/>
            </a:br>
            <a:endParaRPr lang="bg-BG" dirty="0"/>
          </a:p>
        </p:txBody>
      </p:sp>
      <p:pic>
        <p:nvPicPr>
          <p:cNvPr id="4" name="Контейнер за съдържание 3" descr="Thracian_treasure_Borovo_Sphynx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52120" y="1988840"/>
            <a:ext cx="3096344" cy="4680520"/>
          </a:xfrm>
        </p:spPr>
      </p:pic>
      <p:sp>
        <p:nvSpPr>
          <p:cNvPr id="5" name="Правоъгълник 4"/>
          <p:cNvSpPr/>
          <p:nvPr/>
        </p:nvSpPr>
        <p:spPr>
          <a:xfrm>
            <a:off x="323528" y="1772816"/>
            <a:ext cx="49685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sz="2800" dirty="0"/>
              <a:t>е </a:t>
            </a:r>
            <a:r>
              <a:rPr lang="ru-RU" sz="2800" dirty="0" err="1">
                <a:hlinkClick r:id="rId3" tooltip="Траки"/>
              </a:rPr>
              <a:t>тракийско</a:t>
            </a:r>
            <a:r>
              <a:rPr lang="ru-RU" sz="2800" dirty="0"/>
              <a:t> </a:t>
            </a:r>
            <a:r>
              <a:rPr lang="ru-RU" sz="2800" dirty="0" err="1">
                <a:hlinkClick r:id="rId4" tooltip="Съкровище"/>
              </a:rPr>
              <a:t>съкровище</a:t>
            </a:r>
            <a:r>
              <a:rPr lang="ru-RU" sz="2800" dirty="0"/>
              <a:t> от IV в. пр. Хр., </a:t>
            </a:r>
            <a:r>
              <a:rPr lang="ru-RU" sz="2800" dirty="0" err="1"/>
              <a:t>състоящо</a:t>
            </a:r>
            <a:r>
              <a:rPr lang="ru-RU" sz="2800" dirty="0"/>
              <a:t> се от </a:t>
            </a:r>
            <a:r>
              <a:rPr lang="ru-RU" sz="2800" dirty="0" err="1"/>
              <a:t>златни</a:t>
            </a:r>
            <a:r>
              <a:rPr lang="ru-RU" sz="2800" dirty="0"/>
              <a:t> </a:t>
            </a:r>
            <a:r>
              <a:rPr lang="ru-RU" sz="2800" dirty="0" err="1"/>
              <a:t>съдове</a:t>
            </a:r>
            <a:r>
              <a:rPr lang="ru-RU" sz="2800" dirty="0"/>
              <a:t> </a:t>
            </a:r>
            <a:r>
              <a:rPr lang="ru-RU" sz="2800" dirty="0" err="1"/>
              <a:t>украсени</a:t>
            </a:r>
            <a:r>
              <a:rPr lang="ru-RU" sz="2800" dirty="0"/>
              <a:t> с </a:t>
            </a:r>
            <a:r>
              <a:rPr lang="ru-RU" sz="2800" dirty="0" err="1"/>
              <a:t>протомета</a:t>
            </a:r>
            <a:r>
              <a:rPr lang="ru-RU" sz="2800" dirty="0"/>
              <a:t> на </a:t>
            </a:r>
            <a:r>
              <a:rPr lang="ru-RU" sz="2800" dirty="0" err="1"/>
              <a:t>животни</a:t>
            </a:r>
            <a:r>
              <a:rPr lang="ru-RU" sz="2800" dirty="0"/>
              <a:t> и </a:t>
            </a:r>
            <a:r>
              <a:rPr lang="ru-RU" sz="2800" dirty="0" err="1"/>
              <a:t>митологични</a:t>
            </a:r>
            <a:r>
              <a:rPr lang="ru-RU" sz="2800" dirty="0"/>
              <a:t> </a:t>
            </a:r>
            <a:r>
              <a:rPr lang="ru-RU" sz="2800" dirty="0" err="1"/>
              <a:t>сцени</a:t>
            </a:r>
            <a:r>
              <a:rPr lang="ru-RU" sz="2800" dirty="0"/>
              <a:t>, с надписи на </a:t>
            </a:r>
            <a:r>
              <a:rPr lang="ru-RU" sz="2800" dirty="0" err="1"/>
              <a:t>гръцки</a:t>
            </a:r>
            <a:r>
              <a:rPr lang="ru-RU" sz="2800" dirty="0"/>
              <a:t> </a:t>
            </a:r>
            <a:r>
              <a:rPr lang="ru-RU" sz="2800" dirty="0" err="1" smtClean="0"/>
              <a:t>език</a:t>
            </a:r>
            <a:r>
              <a:rPr lang="ru-RU" sz="2800" dirty="0" smtClean="0"/>
              <a:t>.</a:t>
            </a:r>
            <a:endParaRPr lang="bg-BG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err="1"/>
              <a:t>Кралевско</a:t>
            </a:r>
            <a:r>
              <a:rPr lang="bg-BG" dirty="0"/>
              <a:t> съкровище</a:t>
            </a:r>
            <a:br>
              <a:rPr lang="bg-BG" dirty="0"/>
            </a:br>
            <a:endParaRPr lang="bg-BG" dirty="0"/>
          </a:p>
        </p:txBody>
      </p:sp>
      <p:pic>
        <p:nvPicPr>
          <p:cNvPr id="4" name="Контейнер за съдържание 3" descr="KralevoTreasureOvervie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07158" y="3011390"/>
            <a:ext cx="5197289" cy="3441945"/>
          </a:xfrm>
        </p:spPr>
      </p:pic>
      <p:sp>
        <p:nvSpPr>
          <p:cNvPr id="5" name="Правоъгълник 4"/>
          <p:cNvSpPr/>
          <p:nvPr/>
        </p:nvSpPr>
        <p:spPr>
          <a:xfrm>
            <a:off x="611560" y="1124744"/>
            <a:ext cx="77048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златни</a:t>
            </a:r>
            <a:r>
              <a:rPr lang="ru-RU" sz="2400" dirty="0"/>
              <a:t> и </a:t>
            </a:r>
            <a:r>
              <a:rPr lang="ru-RU" sz="2400" dirty="0" err="1"/>
              <a:t>сребърни</a:t>
            </a:r>
            <a:r>
              <a:rPr lang="ru-RU" sz="2400" dirty="0"/>
              <a:t> </a:t>
            </a:r>
            <a:r>
              <a:rPr lang="ru-RU" sz="2400" dirty="0" err="1"/>
              <a:t>предмети</a:t>
            </a:r>
            <a:r>
              <a:rPr lang="ru-RU" sz="2400" dirty="0"/>
              <a:t> </a:t>
            </a:r>
            <a:r>
              <a:rPr lang="ru-RU" sz="2400" dirty="0" err="1"/>
              <a:t>открити</a:t>
            </a:r>
            <a:r>
              <a:rPr lang="ru-RU" sz="2400" dirty="0"/>
              <a:t> при </a:t>
            </a:r>
            <a:r>
              <a:rPr lang="ru-RU" sz="2400" dirty="0" err="1"/>
              <a:t>проучването</a:t>
            </a:r>
            <a:r>
              <a:rPr lang="ru-RU" sz="2400" dirty="0"/>
              <a:t> на </a:t>
            </a:r>
            <a:r>
              <a:rPr lang="ru-RU" sz="2400" dirty="0" err="1"/>
              <a:t>тракийска</a:t>
            </a:r>
            <a:r>
              <a:rPr lang="ru-RU" sz="2400" dirty="0"/>
              <a:t> </a:t>
            </a:r>
            <a:r>
              <a:rPr lang="ru-RU" sz="2400" dirty="0" err="1"/>
              <a:t>надгробна</a:t>
            </a:r>
            <a:r>
              <a:rPr lang="ru-RU" sz="2400" dirty="0"/>
              <a:t> могила при село </a:t>
            </a:r>
            <a:r>
              <a:rPr lang="ru-RU" sz="2400" dirty="0" err="1">
                <a:hlinkClick r:id="rId3" tooltip="Кралево (Област Търговище)"/>
              </a:rPr>
              <a:t>Кралево</a:t>
            </a:r>
            <a:r>
              <a:rPr lang="ru-RU" sz="2400" dirty="0"/>
              <a:t>, община </a:t>
            </a:r>
            <a:r>
              <a:rPr lang="ru-RU" sz="2400" dirty="0" err="1">
                <a:hlinkClick r:id="rId4" tooltip="Община Търговище"/>
              </a:rPr>
              <a:t>Търговище</a:t>
            </a:r>
            <a:r>
              <a:rPr lang="ru-RU" sz="2400" dirty="0"/>
              <a:t>. </a:t>
            </a:r>
            <a:r>
              <a:rPr lang="ru-RU" sz="2400" dirty="0" err="1"/>
              <a:t>Находката</a:t>
            </a:r>
            <a:r>
              <a:rPr lang="ru-RU" sz="2400" dirty="0"/>
              <a:t> от </a:t>
            </a:r>
            <a:r>
              <a:rPr lang="ru-RU" sz="2400" dirty="0">
                <a:hlinkClick r:id="rId5" tooltip="284"/>
              </a:rPr>
              <a:t>284</a:t>
            </a:r>
            <a:r>
              <a:rPr lang="ru-RU" sz="2400" dirty="0"/>
              <a:t> година </a:t>
            </a:r>
            <a:r>
              <a:rPr lang="ru-RU" sz="2400" dirty="0" err="1"/>
              <a:t>заедно</a:t>
            </a:r>
            <a:r>
              <a:rPr lang="ru-RU" sz="2400" dirty="0"/>
              <a:t> </a:t>
            </a:r>
            <a:r>
              <a:rPr lang="ru-RU" sz="2400" dirty="0" err="1"/>
              <a:t>със</a:t>
            </a:r>
            <a:r>
              <a:rPr lang="ru-RU" sz="2400" dirty="0"/>
              <a:t> </a:t>
            </a:r>
            <a:r>
              <a:rPr lang="ru-RU" sz="2400" dirty="0" err="1"/>
              <a:t>сребърния</a:t>
            </a:r>
            <a:r>
              <a:rPr lang="ru-RU" sz="2400" dirty="0"/>
              <a:t> </a:t>
            </a:r>
            <a:r>
              <a:rPr lang="ru-RU" sz="2400" dirty="0" err="1"/>
              <a:t>нагръдник</a:t>
            </a:r>
            <a:r>
              <a:rPr lang="ru-RU" sz="2400" dirty="0"/>
              <a:t> е </a:t>
            </a:r>
            <a:r>
              <a:rPr lang="ru-RU" sz="2400" dirty="0" err="1"/>
              <a:t>датирана</a:t>
            </a:r>
            <a:r>
              <a:rPr lang="ru-RU" sz="2400" dirty="0"/>
              <a:t> </a:t>
            </a:r>
            <a:r>
              <a:rPr lang="ru-RU" sz="2400" dirty="0" err="1"/>
              <a:t>през</a:t>
            </a:r>
            <a:r>
              <a:rPr lang="ru-RU" sz="2400" dirty="0"/>
              <a:t> </a:t>
            </a:r>
            <a:r>
              <a:rPr lang="ru-RU" sz="2400" dirty="0" err="1"/>
              <a:t>първата</a:t>
            </a:r>
            <a:r>
              <a:rPr lang="ru-RU" sz="2400" dirty="0"/>
              <a:t> половина на </a:t>
            </a:r>
            <a:r>
              <a:rPr lang="ru-RU" sz="2400" dirty="0">
                <a:hlinkClick r:id="rId6" tooltip="3 век пр.н.е."/>
              </a:rPr>
              <a:t>3 век пр.н.е</a:t>
            </a:r>
            <a:endParaRPr lang="bg-BG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err="1"/>
              <a:t>Летнишко</a:t>
            </a:r>
            <a:r>
              <a:rPr lang="bg-BG" dirty="0"/>
              <a:t> съкровище</a:t>
            </a:r>
            <a:br>
              <a:rPr lang="bg-BG" dirty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 </a:t>
            </a:r>
            <a:r>
              <a:rPr lang="ru-RU" dirty="0" err="1">
                <a:hlinkClick r:id="rId2" tooltip="Траки"/>
              </a:rPr>
              <a:t>тракийско</a:t>
            </a:r>
            <a:r>
              <a:rPr lang="ru-RU" dirty="0"/>
              <a:t> </a:t>
            </a:r>
            <a:r>
              <a:rPr lang="ru-RU" dirty="0" err="1">
                <a:hlinkClick r:id="rId3" tooltip="Съкровище"/>
              </a:rPr>
              <a:t>съкровище</a:t>
            </a:r>
            <a:r>
              <a:rPr lang="ru-RU" dirty="0"/>
              <a:t> от IV в. пр. Хр., </a:t>
            </a:r>
            <a:r>
              <a:rPr lang="ru-RU" dirty="0" err="1"/>
              <a:t>открито</a:t>
            </a:r>
            <a:r>
              <a:rPr lang="ru-RU" dirty="0"/>
              <a:t> случайно </a:t>
            </a:r>
            <a:r>
              <a:rPr lang="ru-RU" dirty="0" err="1"/>
              <a:t>през</a:t>
            </a:r>
            <a:r>
              <a:rPr lang="ru-RU" dirty="0"/>
              <a:t> </a:t>
            </a:r>
            <a:r>
              <a:rPr lang="ru-RU" dirty="0">
                <a:hlinkClick r:id="rId4" tooltip="1963"/>
              </a:rPr>
              <a:t>1964</a:t>
            </a:r>
            <a:r>
              <a:rPr lang="ru-RU" dirty="0"/>
              <a:t> г. в </a:t>
            </a:r>
            <a:r>
              <a:rPr lang="ru-RU" dirty="0" err="1"/>
              <a:t>бронзов</a:t>
            </a:r>
            <a:r>
              <a:rPr lang="ru-RU" dirty="0"/>
              <a:t> котел в двора на ТКЗС с. </a:t>
            </a:r>
            <a:r>
              <a:rPr lang="ru-RU" dirty="0" err="1">
                <a:hlinkClick r:id="rId5" tooltip="Летница"/>
              </a:rPr>
              <a:t>Летница</a:t>
            </a:r>
            <a:r>
              <a:rPr lang="ru-RU" dirty="0"/>
              <a:t>, </a:t>
            </a:r>
            <a:r>
              <a:rPr lang="ru-RU" dirty="0" err="1">
                <a:hlinkClick r:id="rId6" tooltip="Ловешка област"/>
              </a:rPr>
              <a:t>Ловешка</a:t>
            </a:r>
            <a:r>
              <a:rPr lang="ru-RU" dirty="0">
                <a:hlinkClick r:id="rId6" tooltip="Ловешка област"/>
              </a:rPr>
              <a:t> </a:t>
            </a:r>
            <a:r>
              <a:rPr lang="ru-RU" dirty="0" err="1">
                <a:hlinkClick r:id="rId6" tooltip="Ловешка област"/>
              </a:rPr>
              <a:t>област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err="1"/>
              <a:t>Състои</a:t>
            </a:r>
            <a:r>
              <a:rPr lang="ru-RU" dirty="0"/>
              <a:t> се от </a:t>
            </a:r>
            <a:r>
              <a:rPr lang="ru-RU" dirty="0" err="1"/>
              <a:t>сребърни</a:t>
            </a:r>
            <a:r>
              <a:rPr lang="ru-RU" dirty="0"/>
              <a:t> </a:t>
            </a:r>
            <a:r>
              <a:rPr lang="ru-RU" dirty="0" err="1"/>
              <a:t>апликации</a:t>
            </a:r>
            <a:r>
              <a:rPr lang="ru-RU" dirty="0"/>
              <a:t> с </a:t>
            </a:r>
            <a:r>
              <a:rPr lang="ru-RU" dirty="0" err="1"/>
              <a:t>позлата</a:t>
            </a:r>
            <a:r>
              <a:rPr lang="ru-RU" dirty="0"/>
              <a:t>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били част от </a:t>
            </a:r>
            <a:r>
              <a:rPr lang="ru-RU" dirty="0" err="1"/>
              <a:t>конска</a:t>
            </a:r>
            <a:r>
              <a:rPr lang="ru-RU" dirty="0"/>
              <a:t> амуниция с </a:t>
            </a:r>
            <a:r>
              <a:rPr lang="ru-RU" dirty="0" err="1"/>
              <a:t>язда</a:t>
            </a:r>
            <a:r>
              <a:rPr lang="ru-RU" dirty="0"/>
              <a:t> и </a:t>
            </a:r>
            <a:r>
              <a:rPr lang="ru-RU" dirty="0" err="1"/>
              <a:t>нагръден</a:t>
            </a:r>
            <a:r>
              <a:rPr lang="ru-RU" dirty="0"/>
              <a:t> </a:t>
            </a:r>
            <a:r>
              <a:rPr lang="ru-RU" dirty="0" err="1"/>
              <a:t>ремък</a:t>
            </a:r>
            <a:r>
              <a:rPr lang="ru-RU" dirty="0"/>
              <a:t>. </a:t>
            </a:r>
            <a:r>
              <a:rPr lang="ru-RU" dirty="0" err="1"/>
              <a:t>Апликациите</a:t>
            </a:r>
            <a:r>
              <a:rPr lang="ru-RU" dirty="0"/>
              <a:t> </a:t>
            </a:r>
            <a:r>
              <a:rPr lang="ru-RU" dirty="0" err="1"/>
              <a:t>изобразяват</a:t>
            </a:r>
            <a:r>
              <a:rPr lang="ru-RU" dirty="0"/>
              <a:t> </a:t>
            </a:r>
            <a:r>
              <a:rPr lang="ru-RU" dirty="0" err="1"/>
              <a:t>животни</a:t>
            </a:r>
            <a:r>
              <a:rPr lang="ru-RU" dirty="0"/>
              <a:t>, </a:t>
            </a:r>
            <a:r>
              <a:rPr lang="ru-RU" dirty="0" err="1"/>
              <a:t>мъжки</a:t>
            </a:r>
            <a:r>
              <a:rPr lang="ru-RU" dirty="0"/>
              <a:t> и </a:t>
            </a:r>
            <a:r>
              <a:rPr lang="ru-RU" dirty="0" err="1"/>
              <a:t>женски</a:t>
            </a:r>
            <a:r>
              <a:rPr lang="ru-RU" dirty="0"/>
              <a:t> </a:t>
            </a:r>
            <a:r>
              <a:rPr lang="ru-RU" dirty="0" err="1"/>
              <a:t>човешки</a:t>
            </a:r>
            <a:r>
              <a:rPr lang="ru-RU" dirty="0"/>
              <a:t> </a:t>
            </a:r>
            <a:r>
              <a:rPr lang="ru-RU" dirty="0" err="1"/>
              <a:t>фигури</a:t>
            </a:r>
            <a:r>
              <a:rPr lang="ru-RU" dirty="0"/>
              <a:t>, </a:t>
            </a:r>
            <a:r>
              <a:rPr lang="ru-RU" dirty="0" err="1"/>
              <a:t>включително</a:t>
            </a:r>
            <a:r>
              <a:rPr lang="ru-RU" dirty="0"/>
              <a:t> </a:t>
            </a:r>
            <a:r>
              <a:rPr lang="ru-RU" dirty="0" err="1"/>
              <a:t>конници</a:t>
            </a:r>
            <a:r>
              <a:rPr lang="ru-RU" dirty="0"/>
              <a:t>.</a:t>
            </a:r>
          </a:p>
          <a:p>
            <a:r>
              <a:rPr lang="bg-BG" dirty="0"/>
              <a:t>Находката се съхранява </a:t>
            </a:r>
            <a:r>
              <a:rPr lang="bg-BG" dirty="0" smtClean="0"/>
              <a:t>в </a:t>
            </a:r>
            <a:r>
              <a:rPr lang="bg-BG" u="sng" dirty="0" smtClean="0">
                <a:hlinkClick r:id="rId7"/>
              </a:rPr>
              <a:t>Ловеч</a:t>
            </a:r>
            <a:r>
              <a:rPr lang="bg-BG" u="sng" dirty="0" smtClean="0"/>
              <a:t>.</a:t>
            </a:r>
            <a:endParaRPr lang="bg-B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434282"/>
          </a:xfrm>
        </p:spPr>
        <p:txBody>
          <a:bodyPr>
            <a:normAutofit fontScale="90000"/>
          </a:bodyPr>
          <a:lstStyle/>
          <a:p>
            <a:r>
              <a:rPr lang="bg-BG" dirty="0"/>
              <a:t>Луковитско съкровище</a:t>
            </a:r>
            <a:br>
              <a:rPr lang="bg-BG" dirty="0"/>
            </a:br>
            <a:r>
              <a:rPr lang="ru-RU" sz="2700" dirty="0" err="1"/>
              <a:t>Състои</a:t>
            </a:r>
            <a:r>
              <a:rPr lang="ru-RU" sz="2700" dirty="0"/>
              <a:t> се от 15 </a:t>
            </a:r>
            <a:r>
              <a:rPr lang="ru-RU" sz="2700" dirty="0" err="1"/>
              <a:t>сребърни</a:t>
            </a:r>
            <a:r>
              <a:rPr lang="ru-RU" sz="2700" dirty="0"/>
              <a:t> </a:t>
            </a:r>
            <a:r>
              <a:rPr lang="ru-RU" sz="2700" dirty="0" err="1"/>
              <a:t>съда</a:t>
            </a:r>
            <a:r>
              <a:rPr lang="ru-RU" sz="2700" dirty="0"/>
              <a:t> - 6 </a:t>
            </a:r>
            <a:r>
              <a:rPr lang="ru-RU" sz="2700" dirty="0">
                <a:hlinkClick r:id="rId2" tooltip="Чаша"/>
              </a:rPr>
              <a:t>чаши</a:t>
            </a:r>
            <a:r>
              <a:rPr lang="ru-RU" sz="2700" dirty="0"/>
              <a:t>, 5 </a:t>
            </a:r>
            <a:r>
              <a:rPr lang="ru-RU" sz="2700" dirty="0" err="1">
                <a:hlinkClick r:id="rId3" tooltip="Фиала"/>
              </a:rPr>
              <a:t>фиали</a:t>
            </a:r>
            <a:r>
              <a:rPr lang="ru-RU" sz="2700" dirty="0"/>
              <a:t> и 4 </a:t>
            </a:r>
            <a:r>
              <a:rPr lang="ru-RU" sz="2700" dirty="0" err="1">
                <a:hlinkClick r:id="rId4" tooltip="Кана"/>
              </a:rPr>
              <a:t>кани</a:t>
            </a:r>
            <a:r>
              <a:rPr lang="ru-RU" sz="2700" dirty="0"/>
              <a:t>. </a:t>
            </a:r>
            <a:r>
              <a:rPr lang="ru-RU" sz="2700" dirty="0" err="1"/>
              <a:t>Включва</a:t>
            </a:r>
            <a:r>
              <a:rPr lang="ru-RU" sz="2700" dirty="0"/>
              <a:t> </a:t>
            </a:r>
            <a:r>
              <a:rPr lang="ru-RU" sz="2700" dirty="0" err="1"/>
              <a:t>още</a:t>
            </a:r>
            <a:r>
              <a:rPr lang="ru-RU" sz="2700" dirty="0"/>
              <a:t> и 3 </a:t>
            </a:r>
            <a:r>
              <a:rPr lang="ru-RU" sz="2700" dirty="0" err="1"/>
              <a:t>непълни</a:t>
            </a:r>
            <a:r>
              <a:rPr lang="ru-RU" sz="2700" dirty="0"/>
              <a:t> </a:t>
            </a:r>
            <a:r>
              <a:rPr lang="ru-RU" sz="2700" dirty="0" err="1"/>
              <a:t>гарнитури</a:t>
            </a:r>
            <a:r>
              <a:rPr lang="ru-RU" sz="2700" dirty="0"/>
              <a:t> от </a:t>
            </a:r>
            <a:r>
              <a:rPr lang="ru-RU" sz="2700" dirty="0" err="1"/>
              <a:t>конски</a:t>
            </a:r>
            <a:r>
              <a:rPr lang="ru-RU" sz="2700" dirty="0"/>
              <a:t> амуниции - </a:t>
            </a:r>
            <a:r>
              <a:rPr lang="ru-RU" sz="2700" dirty="0" err="1"/>
              <a:t>миниатюрни</a:t>
            </a:r>
            <a:r>
              <a:rPr lang="ru-RU" sz="2700" dirty="0"/>
              <a:t> </a:t>
            </a:r>
            <a:r>
              <a:rPr lang="ru-RU" sz="2700" dirty="0" err="1"/>
              <a:t>правоъгълни</a:t>
            </a:r>
            <a:r>
              <a:rPr lang="ru-RU" sz="2700" dirty="0"/>
              <a:t> и </a:t>
            </a:r>
            <a:r>
              <a:rPr lang="ru-RU" sz="2700" dirty="0" err="1"/>
              <a:t>триъгълни</a:t>
            </a:r>
            <a:r>
              <a:rPr lang="ru-RU" sz="2700" dirty="0"/>
              <a:t> </a:t>
            </a:r>
            <a:r>
              <a:rPr lang="ru-RU" sz="2700" dirty="0" err="1"/>
              <a:t>плочки</a:t>
            </a:r>
            <a:r>
              <a:rPr lang="ru-RU" sz="2700" dirty="0"/>
              <a:t> с изображения на </a:t>
            </a:r>
            <a:r>
              <a:rPr lang="ru-RU" sz="2700" dirty="0" err="1"/>
              <a:t>лъвски</a:t>
            </a:r>
            <a:r>
              <a:rPr lang="ru-RU" sz="2700" dirty="0"/>
              <a:t> и </a:t>
            </a:r>
            <a:r>
              <a:rPr lang="ru-RU" sz="2700" dirty="0" err="1" smtClean="0"/>
              <a:t>овешки</a:t>
            </a:r>
            <a:r>
              <a:rPr lang="ru-RU" sz="2700" dirty="0" smtClean="0"/>
              <a:t> </a:t>
            </a:r>
            <a:r>
              <a:rPr lang="ru-RU" sz="2700" dirty="0" err="1"/>
              <a:t>глави</a:t>
            </a:r>
            <a:r>
              <a:rPr lang="ru-RU" sz="2700" dirty="0"/>
              <a:t>, </a:t>
            </a:r>
            <a:r>
              <a:rPr lang="ru-RU" sz="2700" dirty="0" err="1"/>
              <a:t>както</a:t>
            </a:r>
            <a:r>
              <a:rPr lang="ru-RU" sz="2700" dirty="0"/>
              <a:t> и на </a:t>
            </a:r>
            <a:r>
              <a:rPr lang="ru-RU" sz="2700" dirty="0" err="1">
                <a:hlinkClick r:id="rId5" tooltip="Сфинкс"/>
              </a:rPr>
              <a:t>сфинксове</a:t>
            </a:r>
            <a:r>
              <a:rPr lang="ru-RU" sz="2700" dirty="0"/>
              <a:t>, 3 </a:t>
            </a:r>
            <a:r>
              <a:rPr lang="ru-RU" sz="2700" dirty="0" err="1"/>
              <a:t>юзди</a:t>
            </a:r>
            <a:r>
              <a:rPr lang="ru-RU" sz="2700" dirty="0"/>
              <a:t> и 3 </a:t>
            </a:r>
            <a:r>
              <a:rPr lang="ru-RU" sz="2700" dirty="0" err="1"/>
              <a:t>железни</a:t>
            </a:r>
            <a:r>
              <a:rPr lang="ru-RU" sz="2700" dirty="0"/>
              <a:t> топки</a:t>
            </a:r>
            <a:r>
              <a:rPr lang="ru-RU" sz="2700" dirty="0" smtClean="0"/>
              <a:t>.</a:t>
            </a:r>
            <a:r>
              <a:rPr lang="ru-RU" sz="2700" dirty="0"/>
              <a:t> </a:t>
            </a:r>
            <a:r>
              <a:rPr lang="ru-RU" sz="2700" dirty="0" err="1"/>
              <a:t>Изровено</a:t>
            </a:r>
            <a:r>
              <a:rPr lang="ru-RU" sz="2700" dirty="0"/>
              <a:t> е случайно в района на </a:t>
            </a:r>
            <a:r>
              <a:rPr lang="ru-RU" sz="2700" dirty="0" err="1">
                <a:hlinkClick r:id="rId6" tooltip="Луковит"/>
              </a:rPr>
              <a:t>Луковит</a:t>
            </a:r>
            <a:r>
              <a:rPr lang="ru-RU" sz="2700" dirty="0"/>
              <a:t> от </a:t>
            </a:r>
            <a:r>
              <a:rPr lang="ru-RU" sz="2700" dirty="0" err="1"/>
              <a:t>местен</a:t>
            </a:r>
            <a:r>
              <a:rPr lang="ru-RU" sz="2700" dirty="0"/>
              <a:t> </a:t>
            </a:r>
            <a:r>
              <a:rPr lang="ru-RU" sz="2700" dirty="0" err="1"/>
              <a:t>орач</a:t>
            </a:r>
            <a:r>
              <a:rPr lang="ru-RU" sz="2700" dirty="0"/>
              <a:t> </a:t>
            </a:r>
            <a:r>
              <a:rPr lang="ru-RU" sz="2700" dirty="0" err="1"/>
              <a:t>през</a:t>
            </a:r>
            <a:r>
              <a:rPr lang="ru-RU" sz="2700" dirty="0"/>
              <a:t> </a:t>
            </a:r>
            <a:r>
              <a:rPr lang="ru-RU" sz="2700" dirty="0">
                <a:hlinkClick r:id="rId7" tooltip="1953"/>
              </a:rPr>
              <a:t>1953</a:t>
            </a:r>
            <a:r>
              <a:rPr lang="ru-RU" sz="2700" dirty="0"/>
              <a:t> г., </a:t>
            </a:r>
            <a:r>
              <a:rPr lang="ru-RU" sz="2700" dirty="0" err="1"/>
              <a:t>допълнено</a:t>
            </a:r>
            <a:r>
              <a:rPr lang="ru-RU" sz="2700" dirty="0"/>
              <a:t> е </a:t>
            </a:r>
            <a:r>
              <a:rPr lang="ru-RU" sz="2700" dirty="0" err="1"/>
              <a:t>през</a:t>
            </a:r>
            <a:r>
              <a:rPr lang="ru-RU" sz="2700" dirty="0"/>
              <a:t> </a:t>
            </a:r>
            <a:r>
              <a:rPr lang="ru-RU" sz="2700" dirty="0">
                <a:hlinkClick r:id="rId8" tooltip="1955"/>
              </a:rPr>
              <a:t>1955</a:t>
            </a:r>
            <a:r>
              <a:rPr lang="ru-RU" sz="2700" dirty="0"/>
              <a:t> и </a:t>
            </a:r>
            <a:r>
              <a:rPr lang="ru-RU" sz="2700" dirty="0">
                <a:hlinkClick r:id="rId9" tooltip="1968"/>
              </a:rPr>
              <a:t>1968</a:t>
            </a:r>
            <a:r>
              <a:rPr lang="ru-RU" sz="2700" dirty="0"/>
              <a:t> г.</a:t>
            </a:r>
            <a:endParaRPr lang="bg-BG" sz="2700" dirty="0"/>
          </a:p>
        </p:txBody>
      </p:sp>
      <p:pic>
        <p:nvPicPr>
          <p:cNvPr id="4" name="Контейнер за съдържание 3" descr="Lukovit_treasure_2 (1).jpg"/>
          <p:cNvPicPr>
            <a:picLocks noGrp="1" noChangeAspect="1"/>
          </p:cNvPicPr>
          <p:nvPr>
            <p:ph idx="1"/>
          </p:nvPr>
        </p:nvPicPr>
        <p:blipFill>
          <a:blip r:embed="rId10" cstate="print"/>
          <a:stretch>
            <a:fillRect/>
          </a:stretch>
        </p:blipFill>
        <p:spPr>
          <a:xfrm>
            <a:off x="1691680" y="2780928"/>
            <a:ext cx="6552728" cy="407707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err="1"/>
              <a:t>Радювенско</a:t>
            </a:r>
            <a:r>
              <a:rPr lang="bg-BG" dirty="0"/>
              <a:t> съкровище</a:t>
            </a:r>
            <a:br>
              <a:rPr lang="bg-BG" dirty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 </a:t>
            </a:r>
            <a:r>
              <a:rPr lang="ru-RU" dirty="0" err="1">
                <a:hlinkClick r:id="rId2" tooltip="Траки"/>
              </a:rPr>
              <a:t>тракийски</a:t>
            </a:r>
            <a:r>
              <a:rPr lang="ru-RU" dirty="0"/>
              <a:t> </a:t>
            </a:r>
            <a:r>
              <a:rPr lang="ru-RU" dirty="0" err="1"/>
              <a:t>античен</a:t>
            </a:r>
            <a:r>
              <a:rPr lang="ru-RU" dirty="0"/>
              <a:t> </a:t>
            </a:r>
            <a:r>
              <a:rPr lang="ru-RU" dirty="0" err="1">
                <a:hlinkClick r:id="rId3" tooltip="Сребро"/>
              </a:rPr>
              <a:t>сребърен</a:t>
            </a:r>
            <a:r>
              <a:rPr lang="ru-RU" dirty="0"/>
              <a:t> сервиз за </a:t>
            </a:r>
            <a:r>
              <a:rPr lang="ru-RU" dirty="0" err="1"/>
              <a:t>пиене</a:t>
            </a:r>
            <a:r>
              <a:rPr lang="ru-RU" dirty="0"/>
              <a:t>, </a:t>
            </a:r>
            <a:r>
              <a:rPr lang="ru-RU" dirty="0" err="1"/>
              <a:t>състоящ</a:t>
            </a:r>
            <a:r>
              <a:rPr lang="ru-RU" dirty="0"/>
              <a:t> се от 10 </a:t>
            </a:r>
            <a:r>
              <a:rPr lang="ru-RU" dirty="0" err="1"/>
              <a:t>сребърни</a:t>
            </a:r>
            <a:r>
              <a:rPr lang="ru-RU" dirty="0"/>
              <a:t> </a:t>
            </a:r>
            <a:r>
              <a:rPr lang="ru-RU" dirty="0" err="1">
                <a:hlinkClick r:id="rId4" tooltip="Фиала"/>
              </a:rPr>
              <a:t>фиали</a:t>
            </a:r>
            <a:r>
              <a:rPr lang="ru-RU" dirty="0"/>
              <a:t>, 2 </a:t>
            </a:r>
            <a:r>
              <a:rPr lang="ru-RU" dirty="0" err="1"/>
              <a:t>сребърни</a:t>
            </a:r>
            <a:r>
              <a:rPr lang="ru-RU" dirty="0"/>
              <a:t> </a:t>
            </a:r>
            <a:r>
              <a:rPr lang="ru-RU" dirty="0" err="1">
                <a:hlinkClick r:id="rId5" tooltip="Арибал"/>
              </a:rPr>
              <a:t>арибаловидни</a:t>
            </a:r>
            <a:r>
              <a:rPr lang="ru-RU" dirty="0"/>
              <a:t> </a:t>
            </a:r>
            <a:r>
              <a:rPr lang="ru-RU" dirty="0" err="1"/>
              <a:t>съда</a:t>
            </a:r>
            <a:r>
              <a:rPr lang="ru-RU" dirty="0"/>
              <a:t>, а </a:t>
            </a:r>
            <a:r>
              <a:rPr lang="ru-RU" dirty="0" err="1"/>
              <a:t>също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и от 2 </a:t>
            </a:r>
            <a:r>
              <a:rPr lang="ru-RU" dirty="0" err="1"/>
              <a:t>апликации</a:t>
            </a:r>
            <a:r>
              <a:rPr lang="ru-RU" dirty="0"/>
              <a:t> за </a:t>
            </a:r>
            <a:r>
              <a:rPr lang="ru-RU" dirty="0" err="1"/>
              <a:t>конска</a:t>
            </a:r>
            <a:r>
              <a:rPr lang="ru-RU" dirty="0"/>
              <a:t> амуниция. </a:t>
            </a:r>
            <a:r>
              <a:rPr lang="ru-RU" dirty="0" err="1"/>
              <a:t>Съкровището</a:t>
            </a:r>
            <a:r>
              <a:rPr lang="ru-RU" dirty="0"/>
              <a:t> е от IV–III </a:t>
            </a:r>
            <a:r>
              <a:rPr lang="ru-RU" dirty="0" err="1"/>
              <a:t>в.пр.н.е</a:t>
            </a:r>
            <a:r>
              <a:rPr lang="ru-RU" dirty="0"/>
              <a:t>.</a:t>
            </a:r>
          </a:p>
          <a:p>
            <a:r>
              <a:rPr lang="ru-RU" dirty="0" err="1"/>
              <a:t>Открито</a:t>
            </a:r>
            <a:r>
              <a:rPr lang="ru-RU" dirty="0"/>
              <a:t> е в </a:t>
            </a:r>
            <a:r>
              <a:rPr lang="ru-RU" dirty="0" err="1"/>
              <a:t>землището</a:t>
            </a:r>
            <a:r>
              <a:rPr lang="ru-RU" dirty="0"/>
              <a:t> на с. </a:t>
            </a:r>
            <a:r>
              <a:rPr lang="ru-RU" dirty="0" err="1">
                <a:hlinkClick r:id="rId6" tooltip="Радювене"/>
              </a:rPr>
              <a:t>Радювене</a:t>
            </a:r>
            <a:r>
              <a:rPr lang="ru-RU" dirty="0"/>
              <a:t>, (община </a:t>
            </a:r>
            <a:r>
              <a:rPr lang="ru-RU" dirty="0" err="1"/>
              <a:t>Ловеч</a:t>
            </a:r>
            <a:r>
              <a:rPr lang="ru-RU" dirty="0"/>
              <a:t>) в </a:t>
            </a:r>
            <a:r>
              <a:rPr lang="ru-RU" dirty="0" err="1"/>
              <a:t>местността</a:t>
            </a:r>
            <a:r>
              <a:rPr lang="ru-RU" dirty="0"/>
              <a:t> „</a:t>
            </a:r>
            <a:r>
              <a:rPr lang="ru-RU" dirty="0" err="1"/>
              <a:t>Шаковец</a:t>
            </a:r>
            <a:r>
              <a:rPr lang="ru-RU" dirty="0"/>
              <a:t>“. От 1912 г. е в </a:t>
            </a:r>
            <a:r>
              <a:rPr lang="ru-RU" dirty="0" err="1">
                <a:hlinkClick r:id="rId7" tooltip="Национален археологически музей"/>
              </a:rPr>
              <a:t>Националния</a:t>
            </a:r>
            <a:r>
              <a:rPr lang="ru-RU" dirty="0">
                <a:hlinkClick r:id="rId7" tooltip="Национален археологически музей"/>
              </a:rPr>
              <a:t> археологически музей</a:t>
            </a:r>
            <a:r>
              <a:rPr lang="ru-RU" dirty="0"/>
              <a:t> в София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съдействието</a:t>
            </a:r>
            <a:r>
              <a:rPr lang="ru-RU" dirty="0"/>
              <a:t> на директора д-р </a:t>
            </a:r>
            <a:r>
              <a:rPr lang="ru-RU" dirty="0">
                <a:hlinkClick r:id="rId8" tooltip="Богдан Филов"/>
              </a:rPr>
              <a:t>Богдан Филов</a:t>
            </a:r>
            <a:r>
              <a:rPr lang="ru-RU" dirty="0"/>
              <a:t>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64</Words>
  <Application>Microsoft Office PowerPoint</Application>
  <PresentationFormat>Презентация на цял екран (4:3)</PresentationFormat>
  <Paragraphs>29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10</vt:i4>
      </vt:variant>
    </vt:vector>
  </HeadingPairs>
  <TitlesOfParts>
    <vt:vector size="11" baseType="lpstr">
      <vt:lpstr>Office тема</vt:lpstr>
      <vt:lpstr>Тракийските съкровища</vt:lpstr>
      <vt:lpstr>Рогозенско съкровище  е тракийско сребърно съкровище, открито в началото на 1986 година във врачанското село Рогозен. Това е най-голямото по своите размери съкровище, откривано на територията на България. Състои се от 108 фиали, 54 канички и 3 чаши, т.е. общо 165 предмета от сребро с висока проба, някои от които – позлатени.</vt:lpstr>
      <vt:lpstr>Панагюрско съкровище </vt:lpstr>
      <vt:lpstr>Вълчитрънското съкровище е намерено през 1924 година край с. Вълчитрън, област Плевен и е най-голямото тракийско златно съкровище, открито на територията на България. </vt:lpstr>
      <vt:lpstr>Боровско съкровище </vt:lpstr>
      <vt:lpstr>Кралевско съкровище </vt:lpstr>
      <vt:lpstr>Летнишко съкровище </vt:lpstr>
      <vt:lpstr>Луковитско съкровище Състои се от 15 сребърни съда - 6 чаши, 5 фиали и 4 кани. Включва още и 3 непълни гарнитури от конски амуниции - миниатюрни правоъгълни и триъгълни плочки с изображения на лъвски и овешки глави, както и на сфинксове, 3 юзди и 3 железни топки. Изровено е случайно в района на Луковит от местен орач през 1953 г., допълнено е през 1955 и 1968 г.</vt:lpstr>
      <vt:lpstr>Радювенско съкровище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Тракийските съкровища</dc:title>
  <dc:creator>USER</dc:creator>
  <cp:lastModifiedBy>USER</cp:lastModifiedBy>
  <cp:revision>25</cp:revision>
  <dcterms:created xsi:type="dcterms:W3CDTF">2017-10-24T14:15:31Z</dcterms:created>
  <dcterms:modified xsi:type="dcterms:W3CDTF">2017-10-24T16:28:45Z</dcterms:modified>
</cp:coreProperties>
</file>