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DCB7-53F0-4B3B-8796-F5311DE4281A}" type="datetimeFigureOut">
              <a:rPr lang="bg-BG" smtClean="0"/>
              <a:t>22.10.2017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E8F9C-AB2C-4B8E-AD03-2221D476B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339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E8F9C-AB2C-4B8E-AD03-2221D476B752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777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20.10.2017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647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72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8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388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41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37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306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307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21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798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1D7-6DB9-439A-BEBA-E9086E6BEE3B}" type="datetimeFigureOut">
              <a:rPr lang="bg-BG" smtClean="0"/>
              <a:t>21.10.2017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126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71D7-6DB9-439A-BEBA-E9086E6BEE3B}" type="datetimeFigureOut">
              <a:rPr lang="bg-BG" smtClean="0"/>
              <a:t>20.10.2017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47FA0-FB49-42B0-AEE3-66604D20F3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022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8%D0%BF%D1%81%D0%B0%D0%BB%D0%B0" TargetMode="External"/><Relationship Id="rId13" Type="http://schemas.openxmlformats.org/officeDocument/2006/relationships/hyperlink" Target="https://bg.wikipedia.org/wiki/190_%D0%BF%D1%80.%D0%BD.%D0%B5." TargetMode="External"/><Relationship Id="rId3" Type="http://schemas.openxmlformats.org/officeDocument/2006/relationships/hyperlink" Target="https://bg.wikipedia.org/wiki/%D0%94%D1%8A%D1%80%D0%B6%D0%B0%D0%B2%D0%B0" TargetMode="External"/><Relationship Id="rId7" Type="http://schemas.openxmlformats.org/officeDocument/2006/relationships/hyperlink" Target="https://bg.wikipedia.org/wiki/188_%D0%BF%D1%80.%D0%BD.%D0%B5." TargetMode="External"/><Relationship Id="rId12" Type="http://schemas.openxmlformats.org/officeDocument/2006/relationships/hyperlink" Target="https://bg.wikipedia.org/wiki/%D0%9C%D0%B0%D0%B3%D0%BD%D0%B5%D0%B7%D0%B8%D1%8F" TargetMode="External"/><Relationship Id="rId2" Type="http://schemas.openxmlformats.org/officeDocument/2006/relationships/hyperlink" Target="https://bg.wikipedia.org/wiki/%D0%9F%D0%BB%D0%B5%D0%BC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g.wikipedia.org/wiki/%D0%A2%D0%B5%D1%80%D0%B5%D1%81_I" TargetMode="External"/><Relationship Id="rId11" Type="http://schemas.openxmlformats.org/officeDocument/2006/relationships/hyperlink" Target="https://bg.wikipedia.org/wiki/%D0%91%D0%B8%D1%82%D0%BA%D0%B0_%D0%BF%D1%80%D0%B8_%D0%9C%D0%B0%D0%B3%D0%BD%D0%B5%D0%B7%D0%B8%D1%8F" TargetMode="External"/><Relationship Id="rId5" Type="http://schemas.openxmlformats.org/officeDocument/2006/relationships/hyperlink" Target="https://bg.wikipedia.org/wiki/5_%D0%B2%D0%B5%D0%BA_%D0%BF%D1%80.%D0%BD.%D0%B5." TargetMode="External"/><Relationship Id="rId15" Type="http://schemas.openxmlformats.org/officeDocument/2006/relationships/hyperlink" Target="https://bg.wikipedia.org/wiki/%D0%A0%D0%B8%D0%BC%D1%81%D0%BA%D0%B0_%D0%B8%D0%BC%D0%BF%D0%B5%D1%80%D0%B8%D1%8F" TargetMode="External"/><Relationship Id="rId10" Type="http://schemas.openxmlformats.org/officeDocument/2006/relationships/hyperlink" Target="https://bg.wikipedia.org/wiki/%D0%93%D0%B0%D0%BB%D0%B0%D1%82%D0%B8%D1%8F" TargetMode="External"/><Relationship Id="rId4" Type="http://schemas.openxmlformats.org/officeDocument/2006/relationships/hyperlink" Target="https://bg.wikipedia.org/wiki/%D0%9E%D0%B4%D1%80%D0%B8%D1%81%D0%BA%D0%BE_%D1%86%D0%B0%D1%80%D1%81%D1%82%D0%B2%D0%BE" TargetMode="External"/><Relationship Id="rId9" Type="http://schemas.openxmlformats.org/officeDocument/2006/relationships/hyperlink" Target="https://bg.wikipedia.org/wiki/%D0%93%D0%BD%D0%B5%D0%B9_%D0%9C%D0%B0%D0%BD%D0%BB%D0%B8%D0%B9_%D0%92%D1%83%D0%BB%D0%B7%D0%BE%D0%BD_(%D0%BA%D0%BE%D0%BD%D1%81%D1%83%D0%BB_189_%D0%BF%D1%80.%D0%BD.%D0%B5.)" TargetMode="External"/><Relationship Id="rId14" Type="http://schemas.openxmlformats.org/officeDocument/2006/relationships/hyperlink" Target="https://bg.wikipedia.org/wiki/%D0%A0%D0%B8%D0%BC%D1%81%D0%BA%D0%B0_%D1%80%D0%B5%D0%BF%D1%83%D0%B1%D0%BB%D0%B8%D0%BA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Autofit/>
          </a:bodyPr>
          <a:lstStyle/>
          <a:p>
            <a:r>
              <a:rPr lang="bg-BG" sz="7200" dirty="0" smtClean="0">
                <a:solidFill>
                  <a:srgbClr val="FFFF00"/>
                </a:solidFill>
              </a:rPr>
              <a:t> </a:t>
            </a:r>
            <a:endParaRPr lang="bg-BG" sz="7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Резултат с изображение за тра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2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996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7200" dirty="0" smtClean="0"/>
              <a:t>Траките</a:t>
            </a:r>
          </a:p>
          <a:p>
            <a:pPr algn="just"/>
            <a:r>
              <a:rPr lang="bg-BG" sz="7200" dirty="0" smtClean="0"/>
              <a:t>най-старите жители</a:t>
            </a:r>
            <a:endParaRPr lang="bg-BG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8513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dirty="0" smtClean="0">
                <a:solidFill>
                  <a:schemeClr val="tx2"/>
                </a:solidFill>
              </a:rPr>
              <a:t>Изготвила Илина Василева Стойнова</a:t>
            </a:r>
            <a:endParaRPr lang="bg-BG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0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6696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Траките живеят на отделни </a:t>
            </a:r>
            <a:r>
              <a:rPr lang="ru-RU" sz="2800" dirty="0">
                <a:hlinkClick r:id="rId2" tooltip="Племе"/>
              </a:rPr>
              <a:t>племена</a:t>
            </a:r>
            <a:r>
              <a:rPr lang="ru-RU" sz="2800" dirty="0"/>
              <a:t>, всяко от които се стреми да запази своята самостоятелност и да образува отделна </a:t>
            </a:r>
            <a:r>
              <a:rPr lang="ru-RU" sz="2800" dirty="0">
                <a:hlinkClick r:id="rId3" tooltip="Държава"/>
              </a:rPr>
              <a:t>държава</a:t>
            </a:r>
            <a:r>
              <a:rPr lang="ru-RU" sz="2800" dirty="0"/>
              <a:t>. Първото голямо тракийско държавно обединение е </a:t>
            </a:r>
            <a:r>
              <a:rPr lang="ru-RU" sz="2800" dirty="0">
                <a:hlinkClick r:id="rId4" tooltip="Одриско царство"/>
              </a:rPr>
              <a:t>Одриското царство</a:t>
            </a:r>
            <a:r>
              <a:rPr lang="ru-RU" sz="2800" dirty="0"/>
              <a:t>, създадено в началото на </a:t>
            </a:r>
            <a:r>
              <a:rPr lang="ru-RU" sz="2800" dirty="0">
                <a:hlinkClick r:id="rId5" tooltip="5 век пр.н.е."/>
              </a:rPr>
              <a:t>5 век пр.н.е.</a:t>
            </a:r>
            <a:r>
              <a:rPr lang="ru-RU" sz="2800" dirty="0"/>
              <a:t> от </a:t>
            </a:r>
            <a:r>
              <a:rPr lang="ru-RU" sz="2800" dirty="0">
                <a:hlinkClick r:id="rId6" tooltip="Терес I"/>
              </a:rPr>
              <a:t>Терес I</a:t>
            </a:r>
            <a:r>
              <a:rPr lang="ru-RU" sz="2800" dirty="0"/>
              <a:t>. През </a:t>
            </a:r>
            <a:r>
              <a:rPr lang="ru-RU" sz="2800" dirty="0">
                <a:hlinkClick r:id="rId7" tooltip="188 пр.н.е."/>
              </a:rPr>
              <a:t>188 г. пр.н.е.</a:t>
            </a:r>
            <a:r>
              <a:rPr lang="ru-RU" sz="2800" dirty="0"/>
              <a:t> край </a:t>
            </a:r>
            <a:r>
              <a:rPr lang="ru-RU" sz="2800" dirty="0">
                <a:hlinkClick r:id="rId8" tooltip="Ипсала"/>
              </a:rPr>
              <a:t>Кипсела</a:t>
            </a:r>
            <a:r>
              <a:rPr lang="ru-RU" sz="2800" dirty="0"/>
              <a:t> траките разбиват войските на римския консул </a:t>
            </a:r>
            <a:r>
              <a:rPr lang="ru-RU" sz="2800" dirty="0">
                <a:hlinkClick r:id="rId9" tooltip="Гней Манлий Вулзон (консул 189 пр.н.е.)"/>
              </a:rPr>
              <a:t>Манлий Вулзон</a:t>
            </a:r>
            <a:r>
              <a:rPr lang="ru-RU" sz="2800" dirty="0"/>
              <a:t>, които се връщали от </a:t>
            </a:r>
            <a:r>
              <a:rPr lang="ru-RU" sz="2800" dirty="0">
                <a:hlinkClick r:id="rId10" tooltip="Галатия"/>
              </a:rPr>
              <a:t>Галатия</a:t>
            </a:r>
            <a:r>
              <a:rPr lang="ru-RU" sz="2800" dirty="0"/>
              <a:t>. Тракийските воини наброявали около 10 000 души, а римляните се връщали от </a:t>
            </a:r>
            <a:r>
              <a:rPr lang="ru-RU" sz="2800" dirty="0">
                <a:hlinkClick r:id="rId11" tooltip="Битка при Магнезия"/>
              </a:rPr>
              <a:t>битката</a:t>
            </a:r>
            <a:r>
              <a:rPr lang="ru-RU" sz="2800" dirty="0"/>
              <a:t> при </a:t>
            </a:r>
            <a:r>
              <a:rPr lang="ru-RU" sz="2800" dirty="0">
                <a:hlinkClick r:id="rId12" tooltip="Магнезия"/>
              </a:rPr>
              <a:t>Магнезия</a:t>
            </a:r>
            <a:r>
              <a:rPr lang="ru-RU" sz="2800" dirty="0"/>
              <a:t> (</a:t>
            </a:r>
            <a:r>
              <a:rPr lang="ru-RU" sz="2800" dirty="0">
                <a:hlinkClick r:id="rId13" tooltip="190 пр.н.е."/>
              </a:rPr>
              <a:t>190 пр.н.е.</a:t>
            </a:r>
            <a:r>
              <a:rPr lang="ru-RU" sz="2800" dirty="0"/>
              <a:t>), като за тази битка те тръгнали с 30 000 войници. По-късно траките взимат участие във войните на страната на </a:t>
            </a:r>
            <a:r>
              <a:rPr lang="ru-RU" sz="2800" dirty="0">
                <a:hlinkClick r:id="rId14" tooltip="Римска република"/>
              </a:rPr>
              <a:t>Римската република</a:t>
            </a:r>
            <a:r>
              <a:rPr lang="ru-RU" sz="2800" dirty="0"/>
              <a:t> и </a:t>
            </a:r>
            <a:r>
              <a:rPr lang="ru-RU" sz="2800" dirty="0">
                <a:hlinkClick r:id="rId15" tooltip="Римска империя"/>
              </a:rPr>
              <a:t>Римската империя</a:t>
            </a:r>
            <a:r>
              <a:rPr lang="ru-RU" sz="2800" dirty="0"/>
              <a:t>, като са описвани като войнствено племе.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3685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63284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g-B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Панагюрското съкровище</a:t>
            </a:r>
            <a:endParaRPr lang="bg-BG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C:\Users\Acer\Downloads\ilin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128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157003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Траките погребвали своите владетели във тракийски гробници. </a:t>
            </a:r>
          </a:p>
          <a:p>
            <a:endParaRPr lang="bg-BG" sz="3200" dirty="0"/>
          </a:p>
        </p:txBody>
      </p:sp>
      <p:pic>
        <p:nvPicPr>
          <p:cNvPr id="3074" name="Picture 2" descr="C:\Users\Acer\Downloads\ilina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2762250" cy="480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cer\Downloads\ilinaa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726663"/>
            <a:ext cx="6381750" cy="480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cer\Downloads\illina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6663"/>
            <a:ext cx="9144000" cy="513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50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40466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4800" dirty="0" smtClean="0">
                <a:solidFill>
                  <a:prstClr val="black"/>
                </a:solidFill>
              </a:rPr>
              <a:t>ТРАКИЙСКИТЕ МОГИЛИ</a:t>
            </a:r>
            <a:endParaRPr lang="bg-BG" sz="4800" dirty="0">
              <a:solidFill>
                <a:prstClr val="black"/>
              </a:solidFill>
            </a:endParaRPr>
          </a:p>
        </p:txBody>
      </p:sp>
      <p:pic>
        <p:nvPicPr>
          <p:cNvPr id="4098" name="Picture 2" descr="C:\Users\Acer\Downloads\ilina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" y="1904057"/>
            <a:ext cx="9122893" cy="495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50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ownloads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9468" y="277197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/>
              <a:t>НАЙ-ГОЛЯМАТА ТРАКИЙСКА МОГИЛА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80368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118" y="188640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8000" dirty="0" smtClean="0"/>
              <a:t>БЛАГОДАРЯ ВИ ЗА ВНИМАНИЕТО!</a:t>
            </a:r>
            <a:endParaRPr lang="bg-BG" sz="8000" dirty="0"/>
          </a:p>
        </p:txBody>
      </p:sp>
      <p:pic>
        <p:nvPicPr>
          <p:cNvPr id="6146" name="Picture 2" descr="C:\Users\Acer\Downloads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96" y="2636912"/>
            <a:ext cx="9144000" cy="451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68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33</Words>
  <Application>Microsoft Office PowerPoint</Application>
  <PresentationFormat>On-screen Show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ТРАКИТЕ-НАЙ</dc:title>
  <dc:creator>Acer</dc:creator>
  <cp:lastModifiedBy>Acer</cp:lastModifiedBy>
  <cp:revision>12</cp:revision>
  <dcterms:created xsi:type="dcterms:W3CDTF">2017-10-20T20:55:47Z</dcterms:created>
  <dcterms:modified xsi:type="dcterms:W3CDTF">2017-10-22T11:48:06Z</dcterms:modified>
</cp:coreProperties>
</file>